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7A6-35FC-4F69-85C1-0285BBEBD32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EACF-770B-4671-A8C7-63F0ACB05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86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7A6-35FC-4F69-85C1-0285BBEBD32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EACF-770B-4671-A8C7-63F0ACB05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86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7A6-35FC-4F69-85C1-0285BBEBD32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EACF-770B-4671-A8C7-63F0ACB05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63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7A6-35FC-4F69-85C1-0285BBEBD32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EACF-770B-4671-A8C7-63F0ACB05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71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7A6-35FC-4F69-85C1-0285BBEBD32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EACF-770B-4671-A8C7-63F0ACB05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8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7A6-35FC-4F69-85C1-0285BBEBD32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EACF-770B-4671-A8C7-63F0ACB05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10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7A6-35FC-4F69-85C1-0285BBEBD32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EACF-770B-4671-A8C7-63F0ACB05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72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7A6-35FC-4F69-85C1-0285BBEBD32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EACF-770B-4671-A8C7-63F0ACB05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53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7A6-35FC-4F69-85C1-0285BBEBD32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EACF-770B-4671-A8C7-63F0ACB05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84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7A6-35FC-4F69-85C1-0285BBEBD32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EACF-770B-4671-A8C7-63F0ACB05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90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87A6-35FC-4F69-85C1-0285BBEBD32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EACF-770B-4671-A8C7-63F0ACB05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21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687A6-35FC-4F69-85C1-0285BBEBD322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0EACF-770B-4671-A8C7-63F0ACB05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25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1EE9DA3E-39F6-3667-6BCB-68CB88072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401" y="251225"/>
            <a:ext cx="8979359" cy="41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8191" tIns="39095" rIns="78191" bIns="3909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84"/>
              </a:spcAft>
            </a:pPr>
            <a:r>
              <a:rPr lang="en-GB" sz="1283" b="1" dirty="0">
                <a:effectLst>
                  <a:outerShdw blurRad="139700" dist="38100" dir="2700000" algn="tl" rotWithShape="0">
                    <a:schemeClr val="bg1"/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Česká revmatologická společnost &amp; Česká lékařská společnost J.E.Purkyně si Vás dovoluje pozvat na</a:t>
            </a:r>
            <a:endParaRPr lang="en-GB" sz="1283" dirty="0">
              <a:effectLst>
                <a:outerShdw blurRad="139700" dist="38100" dir="2700000" algn="tl" rotWithShape="0">
                  <a:schemeClr val="bg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569FAC72-D108-0F83-C18D-69F4B8D3F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52" y="683493"/>
            <a:ext cx="10518485" cy="92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8191" tIns="39095" rIns="78191" bIns="39095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684"/>
              </a:spcAft>
            </a:pPr>
            <a:r>
              <a:rPr lang="en-GB" sz="5131" b="1" cap="small" dirty="0">
                <a:effectLst>
                  <a:outerShdw blurRad="190500" dist="76200" dir="2400000" algn="tl" rotWithShape="0">
                    <a:schemeClr val="bg1"/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XIX. seminář mladých revmatologů</a:t>
            </a:r>
            <a:endParaRPr lang="en-GB" sz="5131" cap="small" dirty="0">
              <a:effectLst>
                <a:outerShdw blurRad="190500" dist="76200" dir="2400000" algn="tl" rotWithShape="0">
                  <a:schemeClr val="bg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31542AA0-90B3-0C4B-63EA-9ADD70C6828A}"/>
              </a:ext>
            </a:extLst>
          </p:cNvPr>
          <p:cNvGrpSpPr/>
          <p:nvPr/>
        </p:nvGrpSpPr>
        <p:grpSpPr>
          <a:xfrm>
            <a:off x="865520" y="1633516"/>
            <a:ext cx="8469146" cy="998151"/>
            <a:chOff x="1907540" y="2252663"/>
            <a:chExt cx="9462770" cy="1167283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DBCDB410-F82F-0827-EC61-BE549F4C5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890" y="2252663"/>
              <a:ext cx="9329420" cy="586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78191" tIns="39095" rIns="78191" bIns="39095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84"/>
                </a:spcAft>
              </a:pPr>
              <a:r>
                <a:rPr lang="en-GB" sz="2565" b="1" dirty="0">
                  <a:effectLst>
                    <a:outerShdw blurRad="63500" dist="38100" dir="3000000" algn="tl">
                      <a:schemeClr val="bg1">
                        <a:alpha val="70000"/>
                      </a:schemeClr>
                    </a:outerShdw>
                  </a:effectLst>
                  <a:latin typeface="Bahnschrift SemiBol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18.-20.5.2023</a:t>
              </a:r>
              <a:endParaRPr lang="en-GB" sz="94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335F55DE-6A90-E195-09A2-D44B8474D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2315" y="2833688"/>
              <a:ext cx="9329420" cy="586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78191" tIns="39095" rIns="78191" bIns="39095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84"/>
                </a:spcAft>
              </a:pPr>
              <a:r>
                <a:rPr lang="en-GB" sz="2565" b="1" dirty="0">
                  <a:effectLst>
                    <a:outerShdw blurRad="63500" dist="38100" dir="3000000" algn="tl">
                      <a:schemeClr val="bg1">
                        <a:alpha val="70000"/>
                      </a:schemeClr>
                    </a:outerShdw>
                  </a:effectLst>
                  <a:latin typeface="Bahnschrift SemiBol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Hotel Volarik, Mikulov</a:t>
              </a:r>
              <a:endParaRPr lang="en-GB" sz="94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25">
              <a:extLst>
                <a:ext uri="{FF2B5EF4-FFF2-40B4-BE49-F238E27FC236}">
                  <a16:creationId xmlns:a16="http://schemas.microsoft.com/office/drawing/2014/main" id="{ACA9BC5B-8439-ECDF-EDA4-AC47C6DBFDE6}"/>
                </a:ext>
              </a:extLst>
            </p:cNvPr>
            <p:cNvCxnSpPr/>
            <p:nvPr/>
          </p:nvCxnSpPr>
          <p:spPr>
            <a:xfrm>
              <a:off x="1907540" y="2309813"/>
              <a:ext cx="0" cy="10795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8">
            <a:extLst>
              <a:ext uri="{FF2B5EF4-FFF2-40B4-BE49-F238E27FC236}">
                <a16:creationId xmlns:a16="http://schemas.microsoft.com/office/drawing/2014/main" id="{E196745C-8173-989C-03CA-9530B457D218}"/>
              </a:ext>
            </a:extLst>
          </p:cNvPr>
          <p:cNvGrpSpPr/>
          <p:nvPr/>
        </p:nvGrpSpPr>
        <p:grpSpPr>
          <a:xfrm>
            <a:off x="865520" y="3001897"/>
            <a:ext cx="6374865" cy="1620834"/>
            <a:chOff x="1907540" y="3738563"/>
            <a:chExt cx="6614646" cy="1895475"/>
          </a:xfrm>
        </p:grpSpPr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0329C1C5-0560-65FB-B43B-40991A8B5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4841" y="3738563"/>
              <a:ext cx="6517345" cy="189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ot="0" vert="horz" wrap="square" lIns="78191" tIns="39095" rIns="78191" bIns="39095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84"/>
                </a:spcAft>
              </a:pPr>
              <a:r>
                <a:rPr lang="en-GB" sz="1710" dirty="0">
                  <a:solidFill>
                    <a:schemeClr val="bg1"/>
                  </a:solidFill>
                  <a:effectLst>
                    <a:glow rad="139700">
                      <a:schemeClr val="tx1">
                        <a:alpha val="60000"/>
                      </a:schemeClr>
                    </a:glow>
                  </a:effectLst>
                  <a:latin typeface="Bahnschrift SemiBol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Odborný program:</a:t>
              </a:r>
              <a:endParaRPr lang="en-GB" sz="941" dirty="0">
                <a:solidFill>
                  <a:schemeClr val="bg1"/>
                </a:solidFill>
                <a:effectLst>
                  <a:glow rad="1397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  <a:spcAft>
                  <a:spcPts val="684"/>
                </a:spcAft>
              </a:pPr>
              <a:r>
                <a:rPr lang="en-GB" sz="1368" dirty="0">
                  <a:solidFill>
                    <a:schemeClr val="bg1"/>
                  </a:solidFill>
                  <a:effectLst>
                    <a:glow rad="139700">
                      <a:schemeClr val="tx1">
                        <a:alpha val="60000"/>
                      </a:schemeClr>
                    </a:glow>
                  </a:effectLst>
                  <a:latin typeface="Bahnschrift SemiBol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Diferenciální diagnostika monoartritid | Septická artritida | </a:t>
              </a:r>
              <a:r>
                <a:rPr lang="en-GB" sz="1368" dirty="0" err="1">
                  <a:solidFill>
                    <a:schemeClr val="bg1"/>
                  </a:solidFill>
                  <a:effectLst>
                    <a:glow rad="139700">
                      <a:schemeClr val="tx1">
                        <a:alpha val="60000"/>
                      </a:schemeClr>
                    </a:glow>
                  </a:effectLst>
                  <a:latin typeface="Bahnschrift SemiBol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Lymeská</a:t>
              </a:r>
              <a:r>
                <a:rPr lang="en-GB" sz="1368" dirty="0">
                  <a:solidFill>
                    <a:schemeClr val="bg1"/>
                  </a:solidFill>
                  <a:effectLst>
                    <a:glow rad="139700">
                      <a:schemeClr val="tx1">
                        <a:alpha val="60000"/>
                      </a:schemeClr>
                    </a:glow>
                  </a:effectLst>
                  <a:latin typeface="Bahnschrift SemiBol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368" dirty="0" err="1">
                  <a:solidFill>
                    <a:schemeClr val="bg1"/>
                  </a:solidFill>
                  <a:effectLst>
                    <a:glow rad="139700">
                      <a:schemeClr val="tx1">
                        <a:alpha val="60000"/>
                      </a:schemeClr>
                    </a:glow>
                  </a:effectLst>
                  <a:latin typeface="Bahnschrift SemiBol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boreli</a:t>
              </a:r>
              <a:r>
                <a:rPr lang="cs-CZ" sz="1368" dirty="0">
                  <a:solidFill>
                    <a:schemeClr val="bg1"/>
                  </a:solidFill>
                  <a:effectLst>
                    <a:glow rad="139700">
                      <a:schemeClr val="tx1">
                        <a:alpha val="60000"/>
                      </a:schemeClr>
                    </a:glow>
                  </a:effectLst>
                  <a:latin typeface="Bahnschrift SemiBol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ó</a:t>
              </a:r>
              <a:r>
                <a:rPr lang="en-GB" sz="1368" dirty="0" err="1">
                  <a:solidFill>
                    <a:schemeClr val="bg1"/>
                  </a:solidFill>
                  <a:effectLst>
                    <a:glow rad="139700">
                      <a:schemeClr val="tx1">
                        <a:alpha val="60000"/>
                      </a:schemeClr>
                    </a:glow>
                  </a:effectLst>
                  <a:latin typeface="Bahnschrift SemiBol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</a:t>
              </a:r>
              <a:endParaRPr lang="en-GB" sz="1368" dirty="0">
                <a:solidFill>
                  <a:schemeClr val="bg1"/>
                </a:solidFill>
                <a:effectLst>
                  <a:glow rad="139700">
                    <a:schemeClr val="tx1">
                      <a:alpha val="60000"/>
                    </a:schemeClr>
                  </a:glo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  <a:spcAft>
                  <a:spcPts val="684"/>
                </a:spcAft>
              </a:pPr>
              <a:r>
                <a:rPr lang="en-GB" sz="1368" dirty="0">
                  <a:solidFill>
                    <a:schemeClr val="bg1"/>
                  </a:solidFill>
                  <a:effectLst>
                    <a:glow rad="139700">
                      <a:schemeClr val="tx1">
                        <a:alpha val="60000"/>
                      </a:schemeClr>
                    </a:glow>
                  </a:effectLst>
                  <a:latin typeface="Bahnschrift SemiBol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Dna &amp; krystalové artropatie | Analgetika | Očkování</a:t>
              </a:r>
            </a:p>
            <a:p>
              <a:pPr>
                <a:lnSpc>
                  <a:spcPct val="80000"/>
                </a:lnSpc>
                <a:spcAft>
                  <a:spcPts val="684"/>
                </a:spcAft>
              </a:pPr>
              <a:r>
                <a:rPr lang="en-GB" sz="1368" dirty="0">
                  <a:solidFill>
                    <a:schemeClr val="bg1"/>
                  </a:solidFill>
                  <a:effectLst>
                    <a:glow rad="139700">
                      <a:schemeClr val="tx1">
                        <a:alpha val="60000"/>
                      </a:schemeClr>
                    </a:glow>
                  </a:effectLst>
                  <a:latin typeface="Bahnschrift SemiBol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VEXAS syndrom | Sjögrenův syndrom &amp; syndrom suchého oka </a:t>
              </a:r>
            </a:p>
            <a:p>
              <a:pPr>
                <a:lnSpc>
                  <a:spcPct val="80000"/>
                </a:lnSpc>
                <a:spcAft>
                  <a:spcPts val="684"/>
                </a:spcAft>
              </a:pPr>
              <a:r>
                <a:rPr lang="en-GB" sz="1368" dirty="0">
                  <a:solidFill>
                    <a:schemeClr val="bg1"/>
                  </a:solidFill>
                  <a:effectLst>
                    <a:glow rad="139700">
                      <a:schemeClr val="tx1">
                        <a:alpha val="60000"/>
                      </a:schemeClr>
                    </a:glow>
                  </a:effectLst>
                  <a:latin typeface="Bahnschrift SemiBol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Kotník – pohled revmatologa, ortopeda a rehabilitačního lékaře</a:t>
              </a:r>
            </a:p>
            <a:p>
              <a:pPr>
                <a:lnSpc>
                  <a:spcPct val="80000"/>
                </a:lnSpc>
                <a:spcAft>
                  <a:spcPts val="684"/>
                </a:spcAft>
              </a:pPr>
              <a:r>
                <a:rPr lang="en-GB" sz="1368" dirty="0">
                  <a:solidFill>
                    <a:schemeClr val="bg1"/>
                  </a:solidFill>
                  <a:effectLst>
                    <a:glow rad="139700">
                      <a:schemeClr val="tx1">
                        <a:alpha val="60000"/>
                      </a:schemeClr>
                    </a:glow>
                  </a:effectLst>
                  <a:latin typeface="Bahnschrift SemiBol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WORKSHOP: </a:t>
              </a:r>
              <a:r>
                <a:rPr lang="cs-CZ" sz="1368" dirty="0">
                  <a:solidFill>
                    <a:schemeClr val="bg1"/>
                  </a:solidFill>
                  <a:effectLst>
                    <a:glow rad="139700">
                      <a:schemeClr val="tx1">
                        <a:alpha val="60000"/>
                      </a:schemeClr>
                    </a:glow>
                  </a:effectLst>
                  <a:latin typeface="Bahnschrift SemiBol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Správná technika kloubní punkce</a:t>
              </a:r>
              <a:endParaRPr lang="en-GB" sz="1368" dirty="0">
                <a:solidFill>
                  <a:schemeClr val="bg1"/>
                </a:solidFill>
                <a:effectLst>
                  <a:glow rad="139700">
                    <a:schemeClr val="tx1">
                      <a:alpha val="60000"/>
                    </a:schemeClr>
                  </a:glo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684"/>
                </a:spcAft>
              </a:pPr>
              <a:r>
                <a:rPr lang="en-GB" sz="1283" b="1" dirty="0">
                  <a:effectLst>
                    <a:glow rad="2540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en-GB" sz="94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684"/>
                </a:spcAft>
              </a:pPr>
              <a:r>
                <a:rPr lang="en-GB" sz="1710" b="1" dirty="0">
                  <a:effectLst>
                    <a:glow rad="254000">
                      <a:schemeClr val="bg1">
                        <a:alpha val="60000"/>
                      </a:schemeClr>
                    </a:glow>
                  </a:effectLst>
                  <a:latin typeface="Bahnschrift SemiBol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94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23">
              <a:extLst>
                <a:ext uri="{FF2B5EF4-FFF2-40B4-BE49-F238E27FC236}">
                  <a16:creationId xmlns:a16="http://schemas.microsoft.com/office/drawing/2014/main" id="{B69380B1-9731-7C6D-37D2-D90CA17CE900}"/>
                </a:ext>
              </a:extLst>
            </p:cNvPr>
            <p:cNvCxnSpPr/>
            <p:nvPr/>
          </p:nvCxnSpPr>
          <p:spPr>
            <a:xfrm>
              <a:off x="1907540" y="3767138"/>
              <a:ext cx="0" cy="18669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7E300D8A-9B26-E27B-FD61-7AABF88616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64" y="189915"/>
            <a:ext cx="532133" cy="399100"/>
          </a:xfrm>
          <a:prstGeom prst="rect">
            <a:avLst/>
          </a:prstGeom>
          <a:effectLst>
            <a:glow rad="152400">
              <a:schemeClr val="bg1">
                <a:alpha val="90000"/>
              </a:schemeClr>
            </a:glow>
          </a:effectLst>
        </p:spPr>
      </p:pic>
      <p:pic>
        <p:nvPicPr>
          <p:cNvPr id="13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35412C49-3B9D-93C9-05DD-26E2A4D7B5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098" y="143712"/>
            <a:ext cx="512585" cy="522902"/>
          </a:xfrm>
          <a:prstGeom prst="rect">
            <a:avLst/>
          </a:prstGeom>
          <a:effectLst>
            <a:glow rad="127000">
              <a:schemeClr val="bg1">
                <a:alpha val="90000"/>
              </a:schemeClr>
            </a:glow>
          </a:effectLst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F2F003B9-1BD4-09FB-79BD-2AB8B2E75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688" y="4924519"/>
            <a:ext cx="5408209" cy="108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8191" tIns="39095" rIns="78191" bIns="39095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684"/>
              </a:spcAft>
            </a:pPr>
            <a:r>
              <a:rPr lang="en-GB" sz="1539" b="1" dirty="0">
                <a:solidFill>
                  <a:srgbClr val="FFFF00"/>
                </a:solidFill>
                <a:effectLst>
                  <a:glow rad="127000">
                    <a:schemeClr val="tx1">
                      <a:alpha val="60000"/>
                    </a:schemeClr>
                  </a:glow>
                </a:effectLst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pořadatelský tým srdečně zvou:</a:t>
            </a:r>
          </a:p>
          <a:p>
            <a:pPr algn="ctr">
              <a:lnSpc>
                <a:spcPct val="80000"/>
              </a:lnSpc>
              <a:spcAft>
                <a:spcPts val="684"/>
              </a:spcAft>
            </a:pPr>
            <a:r>
              <a:rPr lang="en-GB" sz="1283" b="1" dirty="0">
                <a:solidFill>
                  <a:srgbClr val="FFFF00"/>
                </a:solidFill>
                <a:effectLst>
                  <a:glow rad="127000">
                    <a:schemeClr val="tx1">
                      <a:alpha val="60000"/>
                    </a:schemeClr>
                  </a:glow>
                </a:effectLst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MUDr. Kristýna Bubová, Ph.D. | RÚ Praha</a:t>
            </a:r>
            <a:endParaRPr lang="en-GB" sz="1283" dirty="0">
              <a:solidFill>
                <a:srgbClr val="FFFF00"/>
              </a:solidFill>
              <a:effectLst>
                <a:glow rad="127000">
                  <a:schemeClr val="tx1">
                    <a:alpha val="60000"/>
                  </a:schemeClr>
                </a:glow>
              </a:effectLst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Aft>
                <a:spcPts val="684"/>
              </a:spcAft>
            </a:pPr>
            <a:r>
              <a:rPr lang="en-GB" sz="1283" b="1" dirty="0">
                <a:solidFill>
                  <a:srgbClr val="FFFF00"/>
                </a:solidFill>
                <a:effectLst>
                  <a:glow rad="127000">
                    <a:schemeClr val="tx1">
                      <a:alpha val="60000"/>
                    </a:schemeClr>
                  </a:glow>
                </a:effectLst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MUDr. Jakub Videman | FN Olomouc</a:t>
            </a:r>
            <a:endParaRPr lang="cs-CZ" sz="1283" b="1" dirty="0">
              <a:solidFill>
                <a:srgbClr val="FFFF00"/>
              </a:solidFill>
              <a:effectLst>
                <a:glow rad="127000">
                  <a:schemeClr val="tx1">
                    <a:alpha val="60000"/>
                  </a:schemeClr>
                </a:glow>
              </a:effectLst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Aft>
                <a:spcPts val="684"/>
              </a:spcAft>
            </a:pPr>
            <a:endParaRPr lang="en-GB" sz="1283" b="1" dirty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Aft>
                <a:spcPts val="684"/>
              </a:spcAft>
            </a:pPr>
            <a:r>
              <a:rPr lang="en-GB" sz="1283" b="1" dirty="0">
                <a:solidFill>
                  <a:srgbClr val="FFFF00"/>
                </a:solidFill>
                <a:effectLst>
                  <a:glow rad="127000">
                    <a:schemeClr val="tx1">
                      <a:alpha val="60000"/>
                    </a:schemeClr>
                  </a:glo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Natálie Kvítková</a:t>
            </a:r>
            <a:r>
              <a:rPr lang="cs-CZ" sz="1283" b="1" dirty="0">
                <a:solidFill>
                  <a:srgbClr val="FFFF00"/>
                </a:solidFill>
                <a:effectLst>
                  <a:glow rad="127000">
                    <a:schemeClr val="tx1">
                      <a:alpha val="60000"/>
                    </a:schemeClr>
                  </a:glo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83" b="1" dirty="0">
                <a:solidFill>
                  <a:srgbClr val="FFFF00"/>
                </a:solidFill>
                <a:effectLst>
                  <a:glow rad="127000">
                    <a:schemeClr val="tx1">
                      <a:alpha val="60000"/>
                    </a:schemeClr>
                  </a:glo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cs-CZ" sz="1283" b="1" dirty="0">
                <a:solidFill>
                  <a:srgbClr val="FFFF00"/>
                </a:solidFill>
                <a:effectLst>
                  <a:glow rad="127000">
                    <a:schemeClr val="tx1">
                      <a:alpha val="60000"/>
                    </a:schemeClr>
                  </a:glo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Slupi 4 , 128 00, Praha 2 – Nové město</a:t>
            </a:r>
          </a:p>
          <a:p>
            <a:pPr algn="ctr">
              <a:lnSpc>
                <a:spcPct val="80000"/>
              </a:lnSpc>
              <a:spcAft>
                <a:spcPts val="684"/>
              </a:spcAft>
            </a:pPr>
            <a:r>
              <a:rPr lang="en-GB" sz="1283" b="1" dirty="0">
                <a:solidFill>
                  <a:srgbClr val="FFFF00"/>
                </a:solidFill>
                <a:effectLst>
                  <a:glow rad="127000">
                    <a:schemeClr val="tx1">
                      <a:alpha val="60000"/>
                    </a:schemeClr>
                  </a:glo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kvitkovan@revma.cz</a:t>
            </a:r>
            <a:endParaRPr lang="cs-CZ" sz="1283" b="1" dirty="0">
              <a:solidFill>
                <a:srgbClr val="FFFF00"/>
              </a:solidFill>
              <a:effectLst>
                <a:glow rad="127000">
                  <a:schemeClr val="tx1">
                    <a:alpha val="60000"/>
                  </a:schemeClr>
                </a:glow>
              </a:effectLst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Aft>
                <a:spcPts val="684"/>
              </a:spcAft>
            </a:pPr>
            <a:r>
              <a:rPr lang="en-GB" sz="1283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94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00952" y="6005023"/>
            <a:ext cx="2583736" cy="960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26" dirty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026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Garantem semináře:</a:t>
            </a:r>
          </a:p>
          <a:p>
            <a:r>
              <a:rPr lang="cs-CZ" sz="1026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MUDr. Ladislav Šenolt, Ph.D. </a:t>
            </a:r>
          </a:p>
          <a:p>
            <a:r>
              <a:rPr lang="cs-CZ" sz="1026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předseda ČRS ČLS JEP</a:t>
            </a:r>
            <a:endParaRPr lang="en-GB" sz="1026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53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9219881" y="5725337"/>
            <a:ext cx="2757703" cy="12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26" dirty="0" err="1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Akce</a:t>
            </a:r>
            <a:r>
              <a:rPr lang="en-GB" sz="1026" dirty="0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26" dirty="0" err="1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</a:t>
            </a:r>
            <a:r>
              <a:rPr lang="en-GB" sz="1026" dirty="0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26" dirty="0" err="1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charakter</a:t>
            </a:r>
            <a:r>
              <a:rPr lang="en-GB" sz="1026" dirty="0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26" dirty="0" err="1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postgraduálního</a:t>
            </a:r>
            <a:r>
              <a:rPr lang="en-GB" sz="1026" dirty="0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26" dirty="0" err="1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vzdělávání</a:t>
            </a:r>
            <a:r>
              <a:rPr lang="en-GB" sz="1026" dirty="0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je </a:t>
            </a:r>
            <a:r>
              <a:rPr lang="en-GB" sz="1026" dirty="0" err="1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garantována</a:t>
            </a:r>
            <a:r>
              <a:rPr lang="en-GB" sz="1026" dirty="0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ČLS JEP ve </a:t>
            </a:r>
            <a:r>
              <a:rPr lang="en-GB" sz="1026" dirty="0" err="1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spolupráci</a:t>
            </a:r>
            <a:r>
              <a:rPr lang="en-GB" sz="1026" dirty="0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ČLK </a:t>
            </a:r>
            <a:r>
              <a:rPr lang="cs-CZ" sz="1026" dirty="0" smtClean="0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dle Stavovského předpisu ČLK č. 16 (hodnoceno 12 kredity)</a:t>
            </a:r>
            <a:r>
              <a:rPr lang="en-GB" sz="1026" dirty="0" smtClean="0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26" dirty="0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POUZP </a:t>
            </a:r>
            <a:r>
              <a:rPr lang="en-GB" sz="1026" dirty="0" err="1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</a:t>
            </a:r>
            <a:r>
              <a:rPr lang="en-GB" sz="1026" dirty="0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26" dirty="0" err="1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akce</a:t>
            </a:r>
            <a:r>
              <a:rPr lang="en-GB" sz="1026" dirty="0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26" dirty="0" err="1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kontinuálního</a:t>
            </a:r>
            <a:r>
              <a:rPr lang="en-GB" sz="1026" dirty="0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26" dirty="0" err="1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vzdělávání</a:t>
            </a:r>
            <a:r>
              <a:rPr lang="en-GB" sz="1026" dirty="0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1026" dirty="0" err="1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účastníci</a:t>
            </a:r>
            <a:r>
              <a:rPr lang="en-GB" sz="1026" dirty="0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26" dirty="0" err="1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obdrží</a:t>
            </a:r>
            <a:r>
              <a:rPr lang="en-GB" sz="1026" dirty="0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26" dirty="0" err="1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certifikát</a:t>
            </a:r>
            <a:r>
              <a:rPr lang="en-GB" sz="1026" dirty="0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026" dirty="0" err="1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účasti</a:t>
            </a:r>
            <a:r>
              <a:rPr lang="en-GB" sz="1026" dirty="0"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cs-CZ" sz="1539" dirty="0">
              <a:effectLst>
                <a:glow rad="1397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53982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168</Words>
  <Application>Microsoft Office PowerPoint</Application>
  <PresentationFormat>Širokoúhlá obrazovka</PresentationFormat>
  <Paragraphs>24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8" baseType="lpstr">
      <vt:lpstr>Arial</vt:lpstr>
      <vt:lpstr>Bahnschrift</vt:lpstr>
      <vt:lpstr>Bahnschrift SemiBold</vt:lpstr>
      <vt:lpstr>Calibri</vt:lpstr>
      <vt:lpstr>Calibri Light</vt:lpstr>
      <vt:lpstr>Times New Roman</vt:lpstr>
      <vt:lpstr>Motiv Office</vt:lpstr>
      <vt:lpstr>Prezentace aplikace PowerPoint</vt:lpstr>
    </vt:vector>
  </TitlesOfParts>
  <Company>Revmatologický ústav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Kvítková Natálie</dc:creator>
  <cp:lastModifiedBy>Kvítková Natálie</cp:lastModifiedBy>
  <cp:revision>4</cp:revision>
  <dcterms:created xsi:type="dcterms:W3CDTF">2022-10-20T08:50:37Z</dcterms:created>
  <dcterms:modified xsi:type="dcterms:W3CDTF">2023-04-26T06:01:09Z</dcterms:modified>
</cp:coreProperties>
</file>